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306" r:id="rId2"/>
    <p:sldId id="295" r:id="rId3"/>
    <p:sldId id="296" r:id="rId4"/>
    <p:sldId id="297" r:id="rId5"/>
    <p:sldId id="305" r:id="rId6"/>
    <p:sldId id="268" r:id="rId7"/>
    <p:sldId id="269" r:id="rId8"/>
    <p:sldId id="270" r:id="rId9"/>
    <p:sldId id="272" r:id="rId10"/>
    <p:sldId id="280" r:id="rId11"/>
    <p:sldId id="281" r:id="rId12"/>
    <p:sldId id="282" r:id="rId13"/>
    <p:sldId id="271" r:id="rId14"/>
    <p:sldId id="2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96"/>
    <p:restoredTop sz="94674"/>
  </p:normalViewPr>
  <p:slideViewPr>
    <p:cSldViewPr snapToGrid="0" snapToObjects="1">
      <p:cViewPr varScale="1">
        <p:scale>
          <a:sx n="85" d="100"/>
          <a:sy n="85" d="100"/>
        </p:scale>
        <p:origin x="9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BB044-1792-AD43-9316-8A657187568F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5DC6C-4A10-2E4E-AEEB-75A7D9B82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4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4070-D088-7C41-9912-BF1AA7003380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93AC5A7-4482-0847-8098-375868CED09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41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Rational Choice Theory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Professor </a:t>
            </a:r>
            <a:r>
              <a:rPr lang="en-US" dirty="0" err="1"/>
              <a:t>ravi</a:t>
            </a:r>
            <a:r>
              <a:rPr lang="en-US" dirty="0"/>
              <a:t> Kiran</a:t>
            </a:r>
          </a:p>
        </p:txBody>
      </p:sp>
    </p:spTree>
    <p:extLst>
      <p:ext uri="{BB962C8B-B14F-4D97-AF65-F5344CB8AC3E}">
        <p14:creationId xmlns:p14="http://schemas.microsoft.com/office/powerpoint/2010/main" val="187142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Decision making in standard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10365204" cy="3813568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You are a new student of behavioral economics and you are considering what to drink before going to class. </a:t>
            </a:r>
          </a:p>
          <a:p>
            <a:pPr algn="just"/>
            <a:r>
              <a:rPr lang="en-US" dirty="0"/>
              <a:t>The canteen offers only coffee and beer. </a:t>
            </a:r>
          </a:p>
          <a:p>
            <a:pPr algn="just"/>
            <a:r>
              <a:rPr lang="en-US" dirty="0"/>
              <a:t>There are also two ‘</a:t>
            </a:r>
            <a:r>
              <a:rPr lang="en-US" b="1" dirty="0"/>
              <a:t>states of the world</a:t>
            </a:r>
            <a:r>
              <a:rPr lang="en-US" dirty="0"/>
              <a:t>’ as far as the class is concerned: </a:t>
            </a:r>
          </a:p>
          <a:p>
            <a:pPr algn="just"/>
            <a:r>
              <a:rPr lang="en-US" dirty="0"/>
              <a:t>it could be </a:t>
            </a:r>
            <a:r>
              <a:rPr lang="en-US" b="1" dirty="0"/>
              <a:t>interesting</a:t>
            </a:r>
            <a:r>
              <a:rPr lang="en-US" dirty="0"/>
              <a:t> or it could be </a:t>
            </a:r>
            <a:r>
              <a:rPr lang="en-US" b="1" dirty="0"/>
              <a:t>boring.</a:t>
            </a:r>
            <a:r>
              <a:rPr lang="en-US" dirty="0"/>
              <a:t> </a:t>
            </a:r>
          </a:p>
          <a:p>
            <a:pPr algn="just"/>
            <a:r>
              <a:rPr lang="en-US" dirty="0"/>
              <a:t>You believe from what you have heard that there is a probability </a:t>
            </a:r>
            <a:r>
              <a:rPr lang="en-US" b="1" dirty="0"/>
              <a:t>of 0.8 that the class will be interesting</a:t>
            </a:r>
            <a:r>
              <a:rPr lang="en-US" dirty="0"/>
              <a:t> and a </a:t>
            </a:r>
            <a:r>
              <a:rPr lang="en-US" b="1" dirty="0"/>
              <a:t>probability of 0.2 that it will be boring </a:t>
            </a:r>
            <a:r>
              <a:rPr lang="en-US" dirty="0"/>
              <a:t>(these are subjective ‘Bayesian priors’).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3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125" t="69630" r="48496" b="10185"/>
          <a:stretch/>
        </p:blipFill>
        <p:spPr>
          <a:xfrm>
            <a:off x="1282699" y="190500"/>
            <a:ext cx="8620387" cy="2247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7700" y="2801541"/>
            <a:ext cx="10591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/>
              <a:t>If the class is </a:t>
            </a:r>
            <a:r>
              <a:rPr lang="en-US" b="1" dirty="0"/>
              <a:t>interesting</a:t>
            </a:r>
            <a:r>
              <a:rPr lang="en-US" dirty="0"/>
              <a:t> it is a good idea to </a:t>
            </a:r>
            <a:r>
              <a:rPr lang="en-US" b="1" dirty="0"/>
              <a:t>drink coffee beforehand </a:t>
            </a:r>
            <a:r>
              <a:rPr lang="en-US" dirty="0"/>
              <a:t>in order to get the most benefit.</a:t>
            </a:r>
          </a:p>
          <a:p>
            <a:pPr algn="just"/>
            <a:r>
              <a:rPr lang="en-US" dirty="0"/>
              <a:t> However, if the </a:t>
            </a:r>
            <a:r>
              <a:rPr lang="en-US" b="1" dirty="0"/>
              <a:t>lecture is boring, drinking beer is better than drinking coffee </a:t>
            </a:r>
            <a:r>
              <a:rPr lang="en-US" dirty="0"/>
              <a:t>(it is assumed here), because then it allows the student to </a:t>
            </a:r>
            <a:r>
              <a:rPr lang="en-US" b="1" dirty="0"/>
              <a:t>drift off to sleep which is better than staying awake</a:t>
            </a:r>
            <a:r>
              <a:rPr lang="en-US" dirty="0"/>
              <a:t> and not getting any benefit from listening to the class. </a:t>
            </a:r>
          </a:p>
          <a:p>
            <a:pPr algn="just"/>
            <a:r>
              <a:rPr lang="en-US" dirty="0"/>
              <a:t>Therefore, the optimal decision, which maximizes </a:t>
            </a:r>
            <a:r>
              <a:rPr lang="en-US" b="1" dirty="0"/>
              <a:t>expected utility,</a:t>
            </a:r>
            <a:r>
              <a:rPr lang="en-US" dirty="0"/>
              <a:t> depends on the probability estimates of the states of the world. </a:t>
            </a:r>
          </a:p>
          <a:p>
            <a:pPr algn="just"/>
            <a:r>
              <a:rPr lang="en-US" dirty="0"/>
              <a:t>The student should verify that the </a:t>
            </a:r>
            <a:r>
              <a:rPr lang="en-US" b="1" dirty="0"/>
              <a:t>expected payoff or utility of drinking coffee is 8.4</a:t>
            </a:r>
            <a:r>
              <a:rPr lang="en-US" dirty="0"/>
              <a:t>, while the </a:t>
            </a:r>
            <a:r>
              <a:rPr lang="en-US" b="1" dirty="0"/>
              <a:t>expected utility of drinking beer is 5.6. </a:t>
            </a:r>
          </a:p>
        </p:txBody>
      </p:sp>
    </p:spTree>
    <p:extLst>
      <p:ext uri="{BB962C8B-B14F-4D97-AF65-F5344CB8AC3E}">
        <p14:creationId xmlns:p14="http://schemas.microsoft.com/office/powerpoint/2010/main" val="1932631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Decision making in standard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920704" cy="4080268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Thus the </a:t>
            </a:r>
            <a:r>
              <a:rPr lang="en-US" b="1" dirty="0"/>
              <a:t>best decision in this situation is to drink coffee. </a:t>
            </a:r>
          </a:p>
          <a:p>
            <a:pPr algn="just"/>
            <a:r>
              <a:rPr lang="en-US" dirty="0"/>
              <a:t>However, if the probabilities were reversed, so that it was estimated that the probability of an interesting class was only </a:t>
            </a:r>
            <a:r>
              <a:rPr lang="en-US" b="1" dirty="0"/>
              <a:t>0.2, then the optimal decision would be to drink beer. </a:t>
            </a:r>
          </a:p>
          <a:p>
            <a:pPr algn="just"/>
            <a:r>
              <a:rPr lang="en-US" dirty="0"/>
              <a:t>We can see from this example that the estimation of </a:t>
            </a:r>
            <a:r>
              <a:rPr lang="en-US" b="1" dirty="0"/>
              <a:t>Bayesian prior probabilities </a:t>
            </a:r>
            <a:r>
              <a:rPr lang="en-US" dirty="0"/>
              <a:t>has an </a:t>
            </a:r>
            <a:r>
              <a:rPr lang="en-US" b="1" dirty="0"/>
              <a:t>important effect on decision-making</a:t>
            </a:r>
            <a:r>
              <a:rPr lang="en-US" dirty="0"/>
              <a:t>. </a:t>
            </a:r>
          </a:p>
          <a:p>
            <a:pPr algn="just"/>
            <a:r>
              <a:rPr lang="en-US" dirty="0"/>
              <a:t>The </a:t>
            </a:r>
            <a:r>
              <a:rPr lang="en-US" dirty="0">
                <a:highlight>
                  <a:srgbClr val="FFFF00"/>
                </a:highlight>
              </a:rPr>
              <a:t>rational person will update these in the light of new information, so that </a:t>
            </a:r>
            <a:r>
              <a:rPr lang="en-US" b="1" dirty="0">
                <a:highlight>
                  <a:srgbClr val="FFFF00"/>
                </a:highlight>
              </a:rPr>
              <a:t>if the class turns out to be boring</a:t>
            </a:r>
            <a:r>
              <a:rPr lang="en-US" dirty="0">
                <a:highlight>
                  <a:srgbClr val="FFFF00"/>
                </a:highlight>
              </a:rPr>
              <a:t> this will </a:t>
            </a:r>
            <a:r>
              <a:rPr lang="en-US" b="1" dirty="0">
                <a:highlight>
                  <a:srgbClr val="FFFF00"/>
                </a:highlight>
              </a:rPr>
              <a:t>reduce the estimated probability </a:t>
            </a:r>
            <a:r>
              <a:rPr lang="en-US" dirty="0">
                <a:highlight>
                  <a:srgbClr val="FFFF00"/>
                </a:highlight>
              </a:rPr>
              <a:t>of the </a:t>
            </a:r>
            <a:r>
              <a:rPr lang="en-US" dirty="0"/>
              <a:t>next class being interesting, and may affect the student’s drink decision next time round.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18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0"/>
            <a:ext cx="9520158" cy="1049235"/>
          </a:xfrm>
        </p:spPr>
        <p:txBody>
          <a:bodyPr/>
          <a:lstStyle/>
          <a:p>
            <a:r>
              <a:rPr lang="en-US" i="1" dirty="0"/>
              <a:t>Applicability of the standard model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049235"/>
            <a:ext cx="10276304" cy="499596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Over the last two or three decades behavioral economists have drawn increasing attention to various limitations in the standard model. Consider the following questions: </a:t>
            </a:r>
          </a:p>
          <a:p>
            <a:pPr marL="0" indent="0">
              <a:buNone/>
            </a:pPr>
            <a:r>
              <a:rPr lang="en-US" b="1" dirty="0"/>
              <a:t>1 </a:t>
            </a:r>
            <a:r>
              <a:rPr lang="en-US" dirty="0"/>
              <a:t>Why is the return on stocks so much higher </a:t>
            </a:r>
            <a:r>
              <a:rPr lang="en-US" b="1" dirty="0"/>
              <a:t>on average </a:t>
            </a:r>
            <a:r>
              <a:rPr lang="en-US" dirty="0"/>
              <a:t>than the return </a:t>
            </a:r>
            <a:r>
              <a:rPr lang="en-US" b="1" dirty="0"/>
              <a:t>on bonds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b="1" dirty="0"/>
              <a:t>2  </a:t>
            </a:r>
            <a:r>
              <a:rPr lang="en-US" dirty="0"/>
              <a:t>Why do </a:t>
            </a:r>
            <a:r>
              <a:rPr lang="en-US" b="1" dirty="0"/>
              <a:t>sellers often value their goods or assets much higher than buyers</a:t>
            </a:r>
            <a:r>
              <a:rPr lang="en-US" dirty="0"/>
              <a:t>? </a:t>
            </a:r>
          </a:p>
          <a:p>
            <a:pPr marL="0" indent="0" algn="just">
              <a:buNone/>
            </a:pPr>
            <a:r>
              <a:rPr lang="en-US" b="1" dirty="0"/>
              <a:t>3  </a:t>
            </a:r>
            <a:r>
              <a:rPr lang="en-US" dirty="0"/>
              <a:t>Why are people </a:t>
            </a:r>
            <a:r>
              <a:rPr lang="en-US" b="1" dirty="0"/>
              <a:t>willing to drive across town to save $5 to purchase a $15 calculator but not to purchase a $125 jacket? </a:t>
            </a:r>
          </a:p>
          <a:p>
            <a:pPr marL="0" indent="0">
              <a:buNone/>
            </a:pPr>
            <a:r>
              <a:rPr lang="en-US" b="1" dirty="0"/>
              <a:t>4  </a:t>
            </a:r>
            <a:r>
              <a:rPr lang="en-US" dirty="0"/>
              <a:t>Why are the </a:t>
            </a:r>
            <a:r>
              <a:rPr lang="en-US" b="1" dirty="0"/>
              <a:t>fresh fruit and vegetables usually found at the entrance of the supermarket when they are easily damaged in the shopping trolley? </a:t>
            </a:r>
          </a:p>
          <a:p>
            <a:pPr marL="0" indent="0" algn="just">
              <a:buNone/>
            </a:pPr>
            <a:r>
              <a:rPr lang="en-US" b="1" dirty="0"/>
              <a:t>5  </a:t>
            </a:r>
            <a:r>
              <a:rPr lang="en-US" dirty="0"/>
              <a:t>Why are people </a:t>
            </a:r>
            <a:r>
              <a:rPr lang="en-US" b="1" dirty="0"/>
              <a:t>delighted </a:t>
            </a:r>
            <a:r>
              <a:rPr lang="en-US" dirty="0"/>
              <a:t>to hear they are going to </a:t>
            </a:r>
            <a:r>
              <a:rPr lang="en-US" b="1" dirty="0"/>
              <a:t>get a 10% raise in salary</a:t>
            </a:r>
            <a:r>
              <a:rPr lang="en-US" dirty="0"/>
              <a:t>, and then furious to find out that a </a:t>
            </a:r>
            <a:r>
              <a:rPr lang="en-US" b="1" dirty="0"/>
              <a:t>colleague is going to get 15%? </a:t>
            </a:r>
          </a:p>
          <a:p>
            <a:pPr marL="0" indent="0" algn="just">
              <a:buNone/>
            </a:pPr>
            <a:r>
              <a:rPr lang="en-US" b="1" dirty="0"/>
              <a:t>6  </a:t>
            </a:r>
            <a:r>
              <a:rPr lang="en-US" dirty="0"/>
              <a:t>Why do people forever make resolutions </a:t>
            </a:r>
            <a:r>
              <a:rPr lang="en-US" b="1" dirty="0"/>
              <a:t>to go on a diet or stop smoking</a:t>
            </a:r>
            <a:r>
              <a:rPr lang="en-US" dirty="0"/>
              <a:t>, only to give in later? </a:t>
            </a:r>
          </a:p>
        </p:txBody>
      </p:sp>
    </p:spTree>
    <p:extLst>
      <p:ext uri="{BB962C8B-B14F-4D97-AF65-F5344CB8AC3E}">
        <p14:creationId xmlns:p14="http://schemas.microsoft.com/office/powerpoint/2010/main" val="1701727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Applicability of the standard model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622032"/>
            <a:ext cx="10250904" cy="442316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b="1" dirty="0"/>
              <a:t>7  </a:t>
            </a:r>
            <a:r>
              <a:rPr lang="en-US" dirty="0"/>
              <a:t>Why do people go to the ATM and withdraw a measly $50? </a:t>
            </a:r>
          </a:p>
          <a:p>
            <a:pPr marL="0" indent="0" algn="just">
              <a:buNone/>
            </a:pPr>
            <a:r>
              <a:rPr lang="en-US" dirty="0"/>
              <a:t>8. Why do people prefer to postpone a treat like a luxury dinner rather than have it sooner? </a:t>
            </a:r>
          </a:p>
          <a:p>
            <a:pPr marL="0" indent="0" algn="just">
              <a:buNone/>
            </a:pPr>
            <a:r>
              <a:rPr lang="en-US" dirty="0"/>
              <a:t>9  Why is someone unwilling to pay $500 for a product, but then delighted when their spouse buys them the same product for the same price using their joint bank account? </a:t>
            </a:r>
          </a:p>
          <a:p>
            <a:pPr marL="0" indent="0" algn="just">
              <a:buNone/>
            </a:pPr>
            <a:r>
              <a:rPr lang="en-US" dirty="0"/>
              <a:t>10  Why is someone willing to drive through a blizzard to go to see a ball game when they have paid for the ticket, but not when they have been given the ticket for free? </a:t>
            </a:r>
          </a:p>
          <a:p>
            <a:pPr marL="0" indent="0" algn="just">
              <a:buNone/>
            </a:pPr>
            <a:r>
              <a:rPr lang="en-US" dirty="0"/>
              <a:t>11  Why are people willing to bet long odds on the last race of the day, but not on previous races? </a:t>
            </a:r>
          </a:p>
          <a:p>
            <a:pPr marL="0" indent="0" algn="just">
              <a:buNone/>
            </a:pPr>
            <a:r>
              <a:rPr lang="en-US" b="1" dirty="0"/>
              <a:t>None of these questions is readily answerable using the standard model, </a:t>
            </a:r>
            <a:r>
              <a:rPr lang="en-US" b="1" dirty="0">
                <a:highlight>
                  <a:srgbClr val="FFFF00"/>
                </a:highlight>
              </a:rPr>
              <a:t>because of the restrictive nature of the assumptions involved. 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68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44119"/>
            <a:ext cx="9520158" cy="1049235"/>
          </a:xfrm>
        </p:spPr>
        <p:txBody>
          <a:bodyPr/>
          <a:lstStyle/>
          <a:p>
            <a:r>
              <a:rPr lang="en-US" b="1" dirty="0"/>
              <a:t>Rational choice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193354"/>
            <a:ext cx="10162004" cy="4420046"/>
          </a:xfrm>
        </p:spPr>
        <p:txBody>
          <a:bodyPr/>
          <a:lstStyle/>
          <a:p>
            <a:pPr algn="just"/>
            <a:r>
              <a:rPr lang="en-US" dirty="0"/>
              <a:t>Rational behavior is the cornerstone of </a:t>
            </a:r>
            <a:r>
              <a:rPr lang="en-US" b="1" dirty="0"/>
              <a:t>rational choice theory</a:t>
            </a:r>
            <a:r>
              <a:rPr lang="en-US" dirty="0"/>
              <a:t>, a theory of economics that assumes that </a:t>
            </a:r>
            <a:r>
              <a:rPr lang="en-US" dirty="0">
                <a:highlight>
                  <a:srgbClr val="FFFF00"/>
                </a:highlight>
              </a:rPr>
              <a:t>individuals always make decisions that </a:t>
            </a:r>
            <a:r>
              <a:rPr lang="en-US" b="1" dirty="0">
                <a:highlight>
                  <a:srgbClr val="FFFF00"/>
                </a:highlight>
              </a:rPr>
              <a:t>provide them with the highest amount of personal utility.</a:t>
            </a:r>
          </a:p>
          <a:p>
            <a:pPr algn="just"/>
            <a:r>
              <a:rPr lang="en-US" dirty="0"/>
              <a:t> These decisions provide people with the </a:t>
            </a:r>
            <a:r>
              <a:rPr lang="en-US" b="1" dirty="0"/>
              <a:t>greatest benefit or satisfaction given the choices available.</a:t>
            </a:r>
          </a:p>
          <a:p>
            <a:pPr algn="just"/>
            <a:r>
              <a:rPr lang="en-US" b="1" dirty="0"/>
              <a:t>Economic Rationality </a:t>
            </a:r>
            <a:r>
              <a:rPr lang="en-US" dirty="0"/>
              <a:t>takes </a:t>
            </a:r>
            <a:r>
              <a:rPr lang="en-US" b="1" dirty="0"/>
              <a:t>rationality to consist primarily of the maximization of subjective utility</a:t>
            </a:r>
            <a:r>
              <a:rPr lang="en-US" dirty="0"/>
              <a:t>—that is, the </a:t>
            </a:r>
            <a:r>
              <a:rPr lang="en-US" dirty="0">
                <a:highlight>
                  <a:srgbClr val="FFFF00"/>
                </a:highlight>
              </a:rPr>
              <a:t>maximization of </a:t>
            </a:r>
            <a:r>
              <a:rPr lang="en-US" b="1" dirty="0">
                <a:highlight>
                  <a:srgbClr val="FFFF00"/>
                </a:highlight>
              </a:rPr>
              <a:t>one's own personal desires</a:t>
            </a:r>
            <a:r>
              <a:rPr lang="en-US" dirty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37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67919"/>
            <a:ext cx="9520158" cy="1049235"/>
          </a:xfrm>
        </p:spPr>
        <p:txBody>
          <a:bodyPr/>
          <a:lstStyle/>
          <a:p>
            <a:r>
              <a:rPr lang="en-US"/>
              <a:t>Rational choice theory</a:t>
            </a:r>
            <a:endParaRPr 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9700" y="1511300"/>
            <a:ext cx="10312400" cy="41910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Rational choice theory states that </a:t>
            </a:r>
            <a:r>
              <a:rPr lang="en-US" b="1" dirty="0"/>
              <a:t>individuals rely on rational calculations </a:t>
            </a:r>
            <a:r>
              <a:rPr lang="en-US" dirty="0"/>
              <a:t>to make </a:t>
            </a:r>
            <a:r>
              <a:rPr lang="en-US" b="1" dirty="0"/>
              <a:t>rational choices that result in outcomes aligned with their own best interests</a:t>
            </a:r>
            <a:r>
              <a:rPr lang="en-US" dirty="0"/>
              <a:t>.</a:t>
            </a:r>
          </a:p>
          <a:p>
            <a:pPr algn="just"/>
            <a:r>
              <a:rPr lang="en-US" dirty="0"/>
              <a:t>Rational choice theory is often associated with the concepts of </a:t>
            </a:r>
            <a:r>
              <a:rPr lang="en-US" b="1" dirty="0"/>
              <a:t>rational actors</a:t>
            </a:r>
            <a:r>
              <a:rPr lang="en-US" dirty="0"/>
              <a:t>, </a:t>
            </a:r>
            <a:r>
              <a:rPr lang="en-US" b="1" dirty="0"/>
              <a:t>self-interest, and the invisible hand.</a:t>
            </a:r>
          </a:p>
          <a:p>
            <a:pPr algn="just"/>
            <a:r>
              <a:rPr lang="en-US" dirty="0"/>
              <a:t>Many economists believe that the </a:t>
            </a:r>
            <a:r>
              <a:rPr lang="en-US" b="1" dirty="0">
                <a:highlight>
                  <a:srgbClr val="FFFF00"/>
                </a:highlight>
              </a:rPr>
              <a:t>factors associated with rational choice theory</a:t>
            </a:r>
            <a:r>
              <a:rPr lang="en-US" dirty="0">
                <a:highlight>
                  <a:srgbClr val="FFFF00"/>
                </a:highlight>
              </a:rPr>
              <a:t> are </a:t>
            </a:r>
            <a:r>
              <a:rPr lang="en-US" b="1" dirty="0">
                <a:highlight>
                  <a:srgbClr val="FFFF00"/>
                </a:highlight>
              </a:rPr>
              <a:t>beneficial to the economy </a:t>
            </a:r>
            <a:r>
              <a:rPr lang="en-US" dirty="0">
                <a:highlight>
                  <a:srgbClr val="FFFF00"/>
                </a:highlight>
              </a:rPr>
              <a:t>as a whole.</a:t>
            </a:r>
          </a:p>
          <a:p>
            <a:pPr algn="just"/>
            <a:r>
              <a:rPr lang="en-US" b="1" dirty="0"/>
              <a:t>Adam Smith</a:t>
            </a:r>
            <a:r>
              <a:rPr lang="en-US" dirty="0"/>
              <a:t> was one of the first economists to develop the underlying principles of the rational choice theory.</a:t>
            </a:r>
          </a:p>
          <a:p>
            <a:pPr algn="just"/>
            <a:r>
              <a:rPr lang="en-US" dirty="0"/>
              <a:t>There are </a:t>
            </a:r>
            <a:r>
              <a:rPr lang="en-US" b="1" dirty="0"/>
              <a:t>many economists who dispute </a:t>
            </a:r>
            <a:r>
              <a:rPr lang="en-US" dirty="0"/>
              <a:t>the veracity of the rational choice theory and the invisible hand theory.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681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199212"/>
            <a:ext cx="9520158" cy="1049235"/>
          </a:xfrm>
        </p:spPr>
        <p:txBody>
          <a:bodyPr/>
          <a:lstStyle/>
          <a:p>
            <a:r>
              <a:rPr lang="en-US" dirty="0"/>
              <a:t>Rational Choice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797" y="1248447"/>
            <a:ext cx="10238703" cy="4972049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According to rational choice theory, </a:t>
            </a:r>
            <a:r>
              <a:rPr lang="en-US" b="1" dirty="0">
                <a:highlight>
                  <a:srgbClr val="FFFF00"/>
                </a:highlight>
              </a:rPr>
              <a:t>rational investors are those investors that will quickly buy any stocks that are priced too low and short-sell any stocks that are priced too high.</a:t>
            </a:r>
          </a:p>
          <a:p>
            <a:pPr algn="just"/>
            <a:r>
              <a:rPr lang="en-US" dirty="0"/>
              <a:t>An example of a </a:t>
            </a:r>
            <a:r>
              <a:rPr lang="en-US" dirty="0">
                <a:highlight>
                  <a:srgbClr val="FFFF00"/>
                </a:highlight>
              </a:rPr>
              <a:t>rational consumer </a:t>
            </a:r>
            <a:r>
              <a:rPr lang="en-US" dirty="0"/>
              <a:t>would be a person choosing between two cars. </a:t>
            </a:r>
            <a:r>
              <a:rPr lang="en-US" b="1" dirty="0">
                <a:highlight>
                  <a:srgbClr val="FFFF00"/>
                </a:highlight>
              </a:rPr>
              <a:t>Car B is cheaper than Car A, so the consumer purchases Car B.</a:t>
            </a:r>
          </a:p>
          <a:p>
            <a:pPr algn="just"/>
            <a:r>
              <a:rPr lang="en-US" dirty="0"/>
              <a:t>While </a:t>
            </a:r>
            <a:r>
              <a:rPr lang="en-US" b="1" dirty="0"/>
              <a:t>rational choice theory is logical and easy to understand</a:t>
            </a:r>
            <a:r>
              <a:rPr lang="en-US" dirty="0"/>
              <a:t>, it is often contradicted in the real world. </a:t>
            </a:r>
          </a:p>
          <a:p>
            <a:pPr algn="just"/>
            <a:r>
              <a:rPr lang="en-US" dirty="0"/>
              <a:t>For example, </a:t>
            </a:r>
            <a:r>
              <a:rPr lang="en-US" b="1" dirty="0"/>
              <a:t>political factions that were in favor of the Brexit vote</a:t>
            </a:r>
            <a:r>
              <a:rPr lang="en-US" dirty="0"/>
              <a:t>, held on June 24, 2016, </a:t>
            </a:r>
            <a:r>
              <a:rPr lang="en-US" b="1" dirty="0"/>
              <a:t>used promotional campaigns that were based on emotion rather than rational analysis. </a:t>
            </a:r>
            <a:r>
              <a:rPr lang="en-US" dirty="0"/>
              <a:t>These campaigns led to the semi-shocking and unexpected result of the vote—the United Kingdom officially decided to leave the European Union.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9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445" y="450760"/>
            <a:ext cx="4578439" cy="4578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149" y="450761"/>
            <a:ext cx="4988135" cy="44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0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131419"/>
            <a:ext cx="9520158" cy="1049235"/>
          </a:xfrm>
        </p:spPr>
        <p:txBody>
          <a:bodyPr/>
          <a:lstStyle/>
          <a:p>
            <a:r>
              <a:rPr lang="en-US" b="1" dirty="0"/>
              <a:t>Economic Rationality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373837"/>
            <a:ext cx="9520158" cy="4202715"/>
          </a:xfrm>
        </p:spPr>
        <p:txBody>
          <a:bodyPr>
            <a:normAutofit/>
          </a:bodyPr>
          <a:lstStyle/>
          <a:p>
            <a:r>
              <a:rPr lang="en-US" dirty="0"/>
              <a:t>Take the example of a game of tic-tac-toe </a:t>
            </a:r>
            <a:r>
              <a:rPr lang="en-US" b="1" dirty="0"/>
              <a:t>(‘</a:t>
            </a:r>
            <a:r>
              <a:rPr lang="en-US" b="1" dirty="0" err="1"/>
              <a:t>noughts</a:t>
            </a:r>
            <a:r>
              <a:rPr lang="en-US" b="1" dirty="0"/>
              <a:t> and crosses</a:t>
            </a:r>
            <a:r>
              <a:rPr lang="en-US" dirty="0"/>
              <a:t>’), where two players compete on a three-by-three grid to first succeed in placing three of their own marks in a straight line. </a:t>
            </a:r>
          </a:p>
          <a:p>
            <a:r>
              <a:rPr lang="en-US" dirty="0"/>
              <a:t>As is well known, </a:t>
            </a:r>
            <a:r>
              <a:rPr lang="en-US" b="1" dirty="0"/>
              <a:t>in this game the best play from each player results in a draw</a:t>
            </a:r>
            <a:r>
              <a:rPr lang="en-US" dirty="0"/>
              <a:t>. </a:t>
            </a:r>
          </a:p>
          <a:p>
            <a:r>
              <a:rPr lang="en-US" dirty="0"/>
              <a:t>In other words, there </a:t>
            </a:r>
            <a:r>
              <a:rPr lang="en-US" b="1" dirty="0"/>
              <a:t>exists a strategy for each player that ensures that they will not lose regardless of how their opponent plays </a:t>
            </a:r>
            <a:r>
              <a:rPr lang="en-US" dirty="0"/>
              <a:t>(and if their opponent makes a mistake it will allow them to win). </a:t>
            </a:r>
          </a:p>
          <a:p>
            <a:r>
              <a:rPr lang="en-US" b="1" dirty="0"/>
              <a:t>Call this their rational strategy</a:t>
            </a:r>
            <a:r>
              <a:rPr lang="en-US" dirty="0"/>
              <a:t>. </a:t>
            </a:r>
            <a:r>
              <a:rPr lang="en-US" b="1" dirty="0"/>
              <a:t>It is clear that if they seek to win they should adopt this strategy. </a:t>
            </a:r>
            <a:r>
              <a:rPr lang="en-US" dirty="0"/>
              <a:t>Likewise, assuming that they know this and behave accordingly, this strategy will accurately account for their moves in the game.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99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796" y="0"/>
            <a:ext cx="9520158" cy="1049235"/>
          </a:xfrm>
        </p:spPr>
        <p:txBody>
          <a:bodyPr/>
          <a:lstStyle/>
          <a:p>
            <a:pPr algn="just"/>
            <a:r>
              <a:rPr lang="en-US" b="1" dirty="0"/>
              <a:t>Economic Rationality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45796" y="1509546"/>
            <a:ext cx="10200104" cy="3450613"/>
          </a:xfrm>
        </p:spPr>
        <p:txBody>
          <a:bodyPr/>
          <a:lstStyle/>
          <a:p>
            <a:pPr algn="just"/>
            <a:r>
              <a:rPr lang="en-US" b="1" dirty="0"/>
              <a:t>Irrationality:</a:t>
            </a:r>
          </a:p>
          <a:p>
            <a:pPr algn="just"/>
            <a:r>
              <a:rPr lang="en-US" dirty="0"/>
              <a:t>The behavioral economist Dan </a:t>
            </a:r>
            <a:r>
              <a:rPr lang="en-US" dirty="0" err="1"/>
              <a:t>Ariely</a:t>
            </a:r>
            <a:r>
              <a:rPr lang="en-US" dirty="0"/>
              <a:t> has written extensively about the subject in his popular books </a:t>
            </a:r>
            <a:r>
              <a:rPr lang="en-US" b="1" i="1" dirty="0"/>
              <a:t>Predictably Irrational </a:t>
            </a:r>
            <a:r>
              <a:rPr lang="en-US" b="1" dirty="0"/>
              <a:t>and </a:t>
            </a:r>
            <a:r>
              <a:rPr lang="en-US" b="1" i="1" dirty="0"/>
              <a:t>The Upside of Irrationality </a:t>
            </a:r>
            <a:r>
              <a:rPr lang="en-US" dirty="0"/>
              <a:t>(2008; 2010).</a:t>
            </a:r>
          </a:p>
          <a:p>
            <a:pPr algn="just"/>
            <a:r>
              <a:rPr lang="en-US" dirty="0"/>
              <a:t> In the context of our game of </a:t>
            </a:r>
            <a:r>
              <a:rPr lang="en-US" b="1" dirty="0"/>
              <a:t>tic-tac-toe,</a:t>
            </a:r>
            <a:r>
              <a:rPr lang="en-US" dirty="0"/>
              <a:t> </a:t>
            </a:r>
            <a:r>
              <a:rPr lang="en-US" b="1" dirty="0"/>
              <a:t>players knowingly deciding against the adoption of the best response strategy would act irrationally </a:t>
            </a:r>
            <a:r>
              <a:rPr lang="en-US" dirty="0"/>
              <a:t>in the sense that they would not choose the </a:t>
            </a:r>
            <a:r>
              <a:rPr lang="en-US" b="1" dirty="0"/>
              <a:t>means best suited to further their end of seeking to win the game.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83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6" y="271119"/>
            <a:ext cx="9520158" cy="1049235"/>
          </a:xfrm>
        </p:spPr>
        <p:txBody>
          <a:bodyPr/>
          <a:lstStyle/>
          <a:p>
            <a:r>
              <a:rPr lang="en-US" b="1" dirty="0"/>
              <a:t>Economic Rationality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1473200"/>
            <a:ext cx="10416004" cy="42545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Economists  have started out from a tightly specified </a:t>
            </a:r>
            <a:r>
              <a:rPr lang="en-US" b="1" dirty="0"/>
              <a:t>means–end framework of rational decision-making</a:t>
            </a:r>
            <a:r>
              <a:rPr lang="en-US" dirty="0"/>
              <a:t>, as a particular interpretation of instrumental rationality. </a:t>
            </a:r>
          </a:p>
          <a:p>
            <a:pPr algn="just"/>
            <a:r>
              <a:rPr lang="en-US" dirty="0"/>
              <a:t>In that framework, individuals are assumed to </a:t>
            </a:r>
            <a:r>
              <a:rPr lang="en-US" dirty="0">
                <a:highlight>
                  <a:srgbClr val="FFFF00"/>
                </a:highlight>
              </a:rPr>
              <a:t>entertain preferences over a set of available courses of action and act </a:t>
            </a:r>
            <a:r>
              <a:rPr lang="en-US" dirty="0"/>
              <a:t>such as to realize their most preferred outcome. </a:t>
            </a:r>
          </a:p>
          <a:p>
            <a:pPr algn="just"/>
            <a:r>
              <a:rPr lang="en-US" dirty="0"/>
              <a:t>At the heart of this model lie several basic assumptions about the nature of these preferences: </a:t>
            </a:r>
          </a:p>
          <a:p>
            <a:pPr algn="just"/>
            <a:r>
              <a:rPr lang="en-US" b="1" dirty="0">
                <a:highlight>
                  <a:srgbClr val="FFFF00"/>
                </a:highlight>
              </a:rPr>
              <a:t>Completeness </a:t>
            </a:r>
            <a:r>
              <a:rPr lang="en-US" dirty="0"/>
              <a:t>Individuals entertain a preference ordering across all alternative courses of action that they face. </a:t>
            </a:r>
          </a:p>
          <a:p>
            <a:pPr algn="just"/>
            <a:r>
              <a:rPr lang="en-US" b="1" dirty="0">
                <a:highlight>
                  <a:srgbClr val="FFFF00"/>
                </a:highlight>
              </a:rPr>
              <a:t>Transitivity</a:t>
            </a:r>
            <a:r>
              <a:rPr lang="en-US" b="1" dirty="0"/>
              <a:t> </a:t>
            </a:r>
            <a:r>
              <a:rPr lang="en-US" dirty="0"/>
              <a:t>Individuals make consistent choices, in the sense that if A is preferred to B, and B is preferred to C, then a rational individual will prefer A to C.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325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Economic Rationality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Two important additional assumptions, sometimes referred to as the ‘economic’ assumptions that are added to the two rationality axioms above, are:</a:t>
            </a:r>
          </a:p>
          <a:p>
            <a:pPr algn="just"/>
            <a:r>
              <a:rPr lang="en-US" b="1" dirty="0"/>
              <a:t>that more of an economic good is preferred to less of it, and </a:t>
            </a:r>
          </a:p>
          <a:p>
            <a:pPr algn="just"/>
            <a:r>
              <a:rPr lang="en-US" b="1" dirty="0"/>
              <a:t>that averages are preferred to extremes (‘convexity’).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3996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4281</TotalTime>
  <Words>1392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Palatino Linotype</vt:lpstr>
      <vt:lpstr>Gallery</vt:lpstr>
      <vt:lpstr>Rational Choice Theory</vt:lpstr>
      <vt:lpstr>Rational choice theory</vt:lpstr>
      <vt:lpstr>Rational choice theory</vt:lpstr>
      <vt:lpstr>Rational Choice Theory</vt:lpstr>
      <vt:lpstr>PowerPoint Presentation</vt:lpstr>
      <vt:lpstr>Economic Rationality</vt:lpstr>
      <vt:lpstr>Economic Rationality</vt:lpstr>
      <vt:lpstr>Economic Rationality</vt:lpstr>
      <vt:lpstr>Economic Rationality</vt:lpstr>
      <vt:lpstr>Decision making in standard model</vt:lpstr>
      <vt:lpstr>PowerPoint Presentation</vt:lpstr>
      <vt:lpstr>Decision making in standard model</vt:lpstr>
      <vt:lpstr>Applicability of the standard model  </vt:lpstr>
      <vt:lpstr>Applicability of the standard model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Behavioral Economics</dc:title>
  <dc:creator>Microsoft Office User</dc:creator>
  <cp:lastModifiedBy>divija arora</cp:lastModifiedBy>
  <cp:revision>40</cp:revision>
  <dcterms:created xsi:type="dcterms:W3CDTF">2021-07-28T02:30:07Z</dcterms:created>
  <dcterms:modified xsi:type="dcterms:W3CDTF">2022-09-21T13:20:23Z</dcterms:modified>
</cp:coreProperties>
</file>

<file path=docProps/thumbnail.jpeg>
</file>